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6"/>
  </p:notesMasterIdLst>
  <p:handoutMasterIdLst>
    <p:handoutMasterId r:id="rId27"/>
  </p:handoutMasterIdLst>
  <p:sldIdLst>
    <p:sldId id="306" r:id="rId5"/>
    <p:sldId id="307" r:id="rId6"/>
    <p:sldId id="308" r:id="rId7"/>
    <p:sldId id="327" r:id="rId8"/>
    <p:sldId id="309" r:id="rId9"/>
    <p:sldId id="314" r:id="rId10"/>
    <p:sldId id="315" r:id="rId11"/>
    <p:sldId id="316" r:id="rId12"/>
    <p:sldId id="317" r:id="rId13"/>
    <p:sldId id="322" r:id="rId14"/>
    <p:sldId id="318" r:id="rId15"/>
    <p:sldId id="319" r:id="rId16"/>
    <p:sldId id="320" r:id="rId17"/>
    <p:sldId id="321" r:id="rId18"/>
    <p:sldId id="323" r:id="rId19"/>
    <p:sldId id="324" r:id="rId20"/>
    <p:sldId id="328" r:id="rId21"/>
    <p:sldId id="329" r:id="rId22"/>
    <p:sldId id="303" r:id="rId23"/>
    <p:sldId id="311" r:id="rId24"/>
    <p:sldId id="312" r:id="rId2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5" autoAdjust="0"/>
    <p:restoredTop sz="95915" autoAdjust="0"/>
  </p:normalViewPr>
  <p:slideViewPr>
    <p:cSldViewPr snapToGrid="0">
      <p:cViewPr varScale="1">
        <p:scale>
          <a:sx n="115" d="100"/>
          <a:sy n="115" d="100"/>
        </p:scale>
        <p:origin x="472" y="19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n-GB" noProof="0" dirty="0"/>
            <a:t>1</a:t>
          </a:r>
          <a:r>
            <a:rPr lang="en-GB" baseline="30000" noProof="0" dirty="0"/>
            <a:t>st</a:t>
          </a:r>
          <a:r>
            <a:rPr lang="en-GB" noProof="0" dirty="0"/>
            <a:t> Phase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n-GB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n-GB" noProof="0" dirty="0"/>
        </a:p>
      </dgm:t>
    </dgm:pt>
    <dgm:pt modelId="{349299C9-846E-4827-813A-349CCCE20782}">
      <dgm:prSet phldrT="[Text]" custT="1"/>
      <dgm:spPr/>
      <dgm:t>
        <a:bodyPr rtlCol="0"/>
        <a:lstStyle/>
        <a:p>
          <a:pPr rtl="0"/>
          <a:r>
            <a:rPr lang="en-GB" sz="1800" b="0" i="0" u="none" noProof="0" dirty="0">
              <a:latin typeface="Arial" panose="020B0604020202020204" pitchFamily="34" charset="0"/>
              <a:cs typeface="Arial" panose="020B0604020202020204" pitchFamily="34" charset="0"/>
            </a:rPr>
            <a:t>Data Collection and understanding about the dependent and independent variables</a:t>
          </a:r>
          <a:endParaRPr lang="en-GB" sz="18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n-GB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n-GB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n-GB" noProof="0" dirty="0"/>
            <a:t>2</a:t>
          </a:r>
          <a:r>
            <a:rPr lang="en-GB" baseline="30000" noProof="0" dirty="0"/>
            <a:t>nd</a:t>
          </a:r>
          <a:r>
            <a:rPr lang="en-GB" noProof="0" dirty="0"/>
            <a:t> Phase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n-GB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n-GB" noProof="0" dirty="0"/>
        </a:p>
      </dgm:t>
    </dgm:pt>
    <dgm:pt modelId="{5D70EFF5-8B31-4A1F-AE44-51E4CF0013EB}">
      <dgm:prSet phldrT="[Text]" custT="1"/>
      <dgm:spPr/>
      <dgm:t>
        <a:bodyPr rtlCol="0"/>
        <a:lstStyle/>
        <a:p>
          <a:pPr rtl="0"/>
          <a:r>
            <a:rPr lang="en-GB" sz="1800" noProof="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GB" sz="1800" baseline="0" noProof="0" dirty="0">
              <a:latin typeface="Arial" panose="020B0604020202020204" pitchFamily="34" charset="0"/>
              <a:cs typeface="Arial" panose="020B0604020202020204" pitchFamily="34" charset="0"/>
            </a:rPr>
            <a:t> Transformation and Data Cleaning </a:t>
          </a:r>
        </a:p>
        <a:p>
          <a:pPr rtl="0"/>
          <a:r>
            <a:rPr lang="en-GB" sz="1800" baseline="0" noProof="0" dirty="0">
              <a:latin typeface="Arial" panose="020B0604020202020204" pitchFamily="34" charset="0"/>
              <a:cs typeface="Arial" panose="020B0604020202020204" pitchFamily="34" charset="0"/>
            </a:rPr>
            <a:t>Like removing duplicates and NA values</a:t>
          </a:r>
          <a:endParaRPr lang="en-GB" sz="18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n-GB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n-GB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n-GB" noProof="0" dirty="0"/>
            <a:t>3</a:t>
          </a:r>
          <a:r>
            <a:rPr lang="en-GB" baseline="30000" noProof="0" dirty="0"/>
            <a:t>rd</a:t>
          </a:r>
          <a:r>
            <a:rPr lang="en-GB" noProof="0" dirty="0"/>
            <a:t> Phase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n-GB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n-GB" noProof="0" dirty="0"/>
        </a:p>
      </dgm:t>
    </dgm:pt>
    <dgm:pt modelId="{4A6BB192-9983-4F48-BBC5-6E384EED7EC5}">
      <dgm:prSet phldrT="[Text]" custT="1"/>
      <dgm:spPr/>
      <dgm:t>
        <a:bodyPr rtlCol="0"/>
        <a:lstStyle/>
        <a:p>
          <a:pPr rtl="0"/>
          <a:r>
            <a:rPr lang="en-GB" sz="1800" noProof="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GB" sz="1800" baseline="0" noProof="0" dirty="0">
              <a:latin typeface="Arial" panose="020B0604020202020204" pitchFamily="34" charset="0"/>
              <a:cs typeface="Arial" panose="020B0604020202020204" pitchFamily="34" charset="0"/>
            </a:rPr>
            <a:t> Analysis using linear , multiple and simple regression</a:t>
          </a:r>
          <a:endParaRPr lang="en-GB" sz="18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en-GB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en-GB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en-GB" noProof="0" dirty="0"/>
            <a:t>4</a:t>
          </a:r>
          <a:r>
            <a:rPr lang="en-GB" baseline="30000" noProof="0" dirty="0"/>
            <a:t>th</a:t>
          </a:r>
          <a:r>
            <a:rPr lang="en-GB" noProof="0" dirty="0"/>
            <a:t> Phase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en-GB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en-GB" noProof="0" dirty="0"/>
        </a:p>
      </dgm:t>
    </dgm:pt>
    <dgm:pt modelId="{F757DBC8-3670-4122-937A-47DB91C0F3FE}">
      <dgm:prSet phldrT="[Text]" custT="1"/>
      <dgm:spPr/>
      <dgm:t>
        <a:bodyPr rtlCol="0"/>
        <a:lstStyle/>
        <a:p>
          <a:pPr rtl="0"/>
          <a:r>
            <a:rPr lang="en-GB" sz="1800" b="0" i="0" u="none" noProof="0" dirty="0">
              <a:latin typeface="Arial" panose="020B0604020202020204" pitchFamily="34" charset="0"/>
              <a:cs typeface="Arial" panose="020B0604020202020204" pitchFamily="34" charset="0"/>
            </a:rPr>
            <a:t>Time series forecast . </a:t>
          </a:r>
          <a:endParaRPr lang="en-GB" sz="18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en-GB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en-GB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en-GB" noProof="0" dirty="0"/>
            <a:t>5</a:t>
          </a:r>
          <a:r>
            <a:rPr lang="en-GB" baseline="30000" noProof="0" dirty="0"/>
            <a:t>th</a:t>
          </a:r>
          <a:r>
            <a:rPr lang="en-GB" noProof="0" dirty="0"/>
            <a:t> Phase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en-GB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en-GB" noProof="0" dirty="0"/>
        </a:p>
      </dgm:t>
    </dgm:pt>
    <dgm:pt modelId="{EE155DB2-6788-4019-961C-F8B89C275CE8}">
      <dgm:prSet phldrT="[Text]" custT="1"/>
      <dgm:spPr/>
      <dgm:t>
        <a:bodyPr rtlCol="0"/>
        <a:lstStyle/>
        <a:p>
          <a:pPr rtl="0"/>
          <a:r>
            <a:rPr lang="en-GB" sz="1800" noProof="0" dirty="0">
              <a:latin typeface="Arial" panose="020B0604020202020204" pitchFamily="34" charset="0"/>
              <a:cs typeface="Arial" panose="020B0604020202020204" pitchFamily="34" charset="0"/>
            </a:rPr>
            <a:t>Report</a:t>
          </a:r>
          <a:r>
            <a:rPr lang="en-GB" sz="1800" baseline="0" noProof="0" dirty="0">
              <a:latin typeface="Arial" panose="020B0604020202020204" pitchFamily="34" charset="0"/>
              <a:cs typeface="Arial" panose="020B0604020202020204" pitchFamily="34" charset="0"/>
            </a:rPr>
            <a:t> and presentation </a:t>
          </a:r>
          <a:endParaRPr lang="en-GB" sz="18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en-GB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en-GB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1</a:t>
          </a:r>
          <a:r>
            <a:rPr lang="en-GB" sz="1600" kern="1200" baseline="30000" noProof="0" dirty="0"/>
            <a:t>st</a:t>
          </a:r>
          <a:r>
            <a:rPr lang="en-GB" sz="1600" kern="1200" noProof="0" dirty="0"/>
            <a:t> Phase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u="none" kern="1200" noProof="0" dirty="0">
              <a:latin typeface="Arial" panose="020B0604020202020204" pitchFamily="34" charset="0"/>
              <a:cs typeface="Arial" panose="020B0604020202020204" pitchFamily="34" charset="0"/>
            </a:rPr>
            <a:t>Data Collection and understanding about the dependent and independent variables</a:t>
          </a:r>
          <a:endParaRPr lang="en-GB" sz="18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6970" y="982941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2</a:t>
          </a:r>
          <a:r>
            <a:rPr lang="en-GB" sz="1600" kern="1200" baseline="30000" noProof="0" dirty="0"/>
            <a:t>nd</a:t>
          </a:r>
          <a:r>
            <a:rPr lang="en-GB" sz="1600" kern="1200" noProof="0" dirty="0"/>
            <a:t> Phase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GB" sz="1800" kern="1200" baseline="0" noProof="0" dirty="0">
              <a:latin typeface="Arial" panose="020B0604020202020204" pitchFamily="34" charset="0"/>
              <a:cs typeface="Arial" panose="020B0604020202020204" pitchFamily="34" charset="0"/>
            </a:rPr>
            <a:t> Transformation and Data Cleaning 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baseline="0" noProof="0" dirty="0">
              <a:latin typeface="Arial" panose="020B0604020202020204" pitchFamily="34" charset="0"/>
              <a:cs typeface="Arial" panose="020B0604020202020204" pitchFamily="34" charset="0"/>
            </a:rPr>
            <a:t>Like removing duplicates and NA values</a:t>
          </a:r>
          <a:endParaRPr lang="en-GB" sz="18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3</a:t>
          </a:r>
          <a:r>
            <a:rPr lang="en-GB" sz="1600" kern="1200" baseline="30000" noProof="0" dirty="0"/>
            <a:t>rd</a:t>
          </a:r>
          <a:r>
            <a:rPr lang="en-GB" sz="1600" kern="1200" noProof="0" dirty="0"/>
            <a:t> Phase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GB" sz="1800" kern="1200" baseline="0" noProof="0" dirty="0">
              <a:latin typeface="Arial" panose="020B0604020202020204" pitchFamily="34" charset="0"/>
              <a:cs typeface="Arial" panose="020B0604020202020204" pitchFamily="34" charset="0"/>
            </a:rPr>
            <a:t> Analysis using linear , multiple and simple regression</a:t>
          </a:r>
          <a:endParaRPr lang="en-GB" sz="18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4</a:t>
          </a:r>
          <a:r>
            <a:rPr lang="en-GB" sz="1600" kern="1200" baseline="30000" noProof="0" dirty="0"/>
            <a:t>th</a:t>
          </a:r>
          <a:r>
            <a:rPr lang="en-GB" sz="1600" kern="1200" noProof="0" dirty="0"/>
            <a:t> Phase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u="none" kern="1200" noProof="0" dirty="0">
              <a:latin typeface="Arial" panose="020B0604020202020204" pitchFamily="34" charset="0"/>
              <a:cs typeface="Arial" panose="020B0604020202020204" pitchFamily="34" charset="0"/>
            </a:rPr>
            <a:t>Time series forecast . </a:t>
          </a:r>
          <a:endParaRPr lang="en-GB" sz="18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5</a:t>
          </a:r>
          <a:r>
            <a:rPr lang="en-GB" sz="1600" kern="1200" baseline="30000" noProof="0" dirty="0"/>
            <a:t>th</a:t>
          </a:r>
          <a:r>
            <a:rPr lang="en-GB" sz="1600" kern="1200" noProof="0" dirty="0"/>
            <a:t> Phase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>
              <a:latin typeface="Arial" panose="020B0604020202020204" pitchFamily="34" charset="0"/>
              <a:cs typeface="Arial" panose="020B0604020202020204" pitchFamily="34" charset="0"/>
            </a:rPr>
            <a:t>Report</a:t>
          </a:r>
          <a:r>
            <a:rPr lang="en-GB" sz="1800" kern="1200" baseline="0" noProof="0" dirty="0">
              <a:latin typeface="Arial" panose="020B0604020202020204" pitchFamily="34" charset="0"/>
              <a:cs typeface="Arial" panose="020B0604020202020204" pitchFamily="34" charset="0"/>
            </a:rPr>
            <a:t> and presentation </a:t>
          </a:r>
          <a:endParaRPr lang="en-GB" sz="18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10/12/2022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10/12/2022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971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82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057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038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spc="400" dirty="0"/>
              <a:t>STATS FOR BUSINESS ANALYTICS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endParaRPr lang="en-GB" dirty="0"/>
          </a:p>
          <a:p>
            <a:pPr algn="l" rtl="0"/>
            <a:r>
              <a:rPr lang="en-GB" dirty="0"/>
              <a:t>Team Members :</a:t>
            </a:r>
          </a:p>
          <a:p>
            <a:pPr algn="l" rtl="0"/>
            <a:r>
              <a:rPr lang="en-GB" dirty="0"/>
              <a:t>Sai Lokesh Siddanathi </a:t>
            </a:r>
          </a:p>
          <a:p>
            <a:pPr algn="l" rtl="0"/>
            <a:r>
              <a:rPr lang="en-GB" dirty="0"/>
              <a:t>Kiran Kore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846CB-26A7-6818-7AC8-2E1C84A9372D}"/>
              </a:ext>
            </a:extLst>
          </p:cNvPr>
          <p:cNvSpPr txBox="1"/>
          <p:nvPr/>
        </p:nvSpPr>
        <p:spPr>
          <a:xfrm>
            <a:off x="1646663" y="3515082"/>
            <a:ext cx="4449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Project Title : Data Analysis of Different Cars from Car Dekho Website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EA44-5045-13D9-546D-14A719B9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9E97-C9C5-9076-2625-CF4371E77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MULTIPLE LINEAR REGRESSION</a:t>
            </a:r>
          </a:p>
          <a:p>
            <a:r>
              <a:rPr lang="en-US" dirty="0"/>
              <a:t>SIMPLE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8D749-CCDF-AFF7-49AF-4F332DA14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04EEF-19ED-9848-9B4B-C03AF267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pPr rtl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4069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B6F8392-2093-92C9-9159-355D9DFF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n-US"/>
              <a:t>Linear Regression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AB29AC-2A60-5889-7A0A-4DED5048F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374" y="1825625"/>
            <a:ext cx="10299028" cy="4351338"/>
          </a:xfr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EAA72C8-500A-93BF-20AC-E70338C2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endParaRPr lang="en-GB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9C21D4-2A74-BAB1-E66C-F0B7F6D4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82209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B6F8392-2093-92C9-9159-355D9DFF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9C21D4-2A74-BAB1-E66C-F0B7F6D4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12</a:t>
            </a:fld>
            <a:endParaRPr lang="en-GB" noProof="0"/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E14C8F-0F8F-B73B-B97D-5FBB225B1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870" y="1825625"/>
            <a:ext cx="10325973" cy="4351338"/>
          </a:xfrm>
        </p:spPr>
      </p:pic>
    </p:spTree>
    <p:extLst>
      <p:ext uri="{BB962C8B-B14F-4D97-AF65-F5344CB8AC3E}">
        <p14:creationId xmlns:p14="http://schemas.microsoft.com/office/powerpoint/2010/main" val="350033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B6F8392-2093-92C9-9159-355D9DFF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</a:t>
            </a:r>
            <a:r>
              <a:rPr lang="en-US" sz="3600" dirty="0"/>
              <a:t>GOOD FIT OR NOT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9C21D4-2A74-BAB1-E66C-F0B7F6D4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13</a:t>
            </a:fld>
            <a:endParaRPr lang="en-GB" noProof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60D1176-7F03-4F4B-5A37-C3849005B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568" y="1396962"/>
            <a:ext cx="6191006" cy="5039841"/>
          </a:xfrm>
        </p:spPr>
      </p:pic>
    </p:spTree>
    <p:extLst>
      <p:ext uri="{BB962C8B-B14F-4D97-AF65-F5344CB8AC3E}">
        <p14:creationId xmlns:p14="http://schemas.microsoft.com/office/powerpoint/2010/main" val="1114852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B6F8392-2093-92C9-9159-355D9DFF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</a:t>
            </a:r>
            <a:r>
              <a:rPr lang="en-US" sz="3600" dirty="0"/>
              <a:t>SIMPLE REGRESSION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EAA72C8-500A-93BF-20AC-E70338C2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9/3/20XX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9C21D4-2A74-BAB1-E66C-F0B7F6D4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pic>
        <p:nvPicPr>
          <p:cNvPr id="6" name="Content Placeholder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D9B9CC9-1FC8-EB02-DC61-97093570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263" y="1431986"/>
            <a:ext cx="11397201" cy="5016266"/>
          </a:xfrm>
        </p:spPr>
      </p:pic>
    </p:spTree>
    <p:extLst>
      <p:ext uri="{BB962C8B-B14F-4D97-AF65-F5344CB8AC3E}">
        <p14:creationId xmlns:p14="http://schemas.microsoft.com/office/powerpoint/2010/main" val="102262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753652-B213-DEDE-6758-49486F20737E}"/>
              </a:ext>
            </a:extLst>
          </p:cNvPr>
          <p:cNvSpPr txBox="1"/>
          <p:nvPr/>
        </p:nvSpPr>
        <p:spPr>
          <a:xfrm>
            <a:off x="2242868" y="1311215"/>
            <a:ext cx="8143336" cy="4744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697594A-3C2B-D920-B70F-26101FFC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17" y="1202669"/>
            <a:ext cx="7712015" cy="4452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BE1E1-A3DD-947D-7345-E8AF5CD6D5F8}"/>
              </a:ext>
            </a:extLst>
          </p:cNvPr>
          <p:cNvSpPr txBox="1"/>
          <p:nvPr/>
        </p:nvSpPr>
        <p:spPr>
          <a:xfrm>
            <a:off x="1777042" y="603849"/>
            <a:ext cx="715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16865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7929FE0-A857-E3AE-4CFD-4EEBE8DA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816" y="1163637"/>
            <a:ext cx="6172368" cy="4530725"/>
          </a:xfr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A82A8A-5F98-BF58-AADC-FA4BA09D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16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945F9-AB72-568A-1FB6-CAFB5C1BD2C3}"/>
              </a:ext>
            </a:extLst>
          </p:cNvPr>
          <p:cNvSpPr txBox="1"/>
          <p:nvPr/>
        </p:nvSpPr>
        <p:spPr>
          <a:xfrm>
            <a:off x="1725283" y="379562"/>
            <a:ext cx="320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733A4-A7BF-0CA6-A360-96720A989A47}"/>
              </a:ext>
            </a:extLst>
          </p:cNvPr>
          <p:cNvSpPr txBox="1"/>
          <p:nvPr/>
        </p:nvSpPr>
        <p:spPr>
          <a:xfrm>
            <a:off x="3329796" y="540767"/>
            <a:ext cx="462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Price variation with kilometers driven</a:t>
            </a:r>
          </a:p>
        </p:txBody>
      </p:sp>
    </p:spTree>
    <p:extLst>
      <p:ext uri="{BB962C8B-B14F-4D97-AF65-F5344CB8AC3E}">
        <p14:creationId xmlns:p14="http://schemas.microsoft.com/office/powerpoint/2010/main" val="328310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A99E-5A26-4EB2-906C-201D99EB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TIME SERIES FORECAST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10893-3FF2-0DB7-1BEE-0F4DBA76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780032" y="7660217"/>
            <a:ext cx="2743200" cy="365125"/>
          </a:xfrm>
        </p:spPr>
        <p:txBody>
          <a:bodyPr/>
          <a:lstStyle/>
          <a:p>
            <a:pPr rtl="0"/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E6FD-BC96-F204-51A6-12313BF9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pPr rtl="0"/>
              <a:t>17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2DE52-81B6-8051-EB85-7B7E4F5D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1825625"/>
            <a:ext cx="6487499" cy="178771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6A045D-146A-AB56-AA07-DF6C5AE91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869" y="4518639"/>
            <a:ext cx="6483727" cy="13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F092DC-1ABE-4031-B75E-31F6E63F3041}"/>
              </a:ext>
            </a:extLst>
          </p:cNvPr>
          <p:cNvSpPr txBox="1"/>
          <p:nvPr/>
        </p:nvSpPr>
        <p:spPr>
          <a:xfrm>
            <a:off x="829733" y="387773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Mean Absolute Percentage Error (MAPE):</a:t>
            </a:r>
            <a:endParaRPr lang="en-US" sz="1800" b="1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8010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D94ED-0AC4-1CAE-CBB6-58C400DC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pPr rtl="0"/>
              <a:t>18</a:t>
            </a:fld>
            <a:endParaRPr lang="en-GB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9E0CE-4F2B-C3F2-F946-E81879FB8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235" y="1143794"/>
            <a:ext cx="5991545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93121-CD6B-13F0-B391-0566F68F31F1}"/>
              </a:ext>
            </a:extLst>
          </p:cNvPr>
          <p:cNvSpPr txBox="1"/>
          <p:nvPr/>
        </p:nvSpPr>
        <p:spPr>
          <a:xfrm>
            <a:off x="1016000" y="423333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A5BE7-D447-8634-BD3A-DF698481B8AD}"/>
              </a:ext>
            </a:extLst>
          </p:cNvPr>
          <p:cNvSpPr txBox="1"/>
          <p:nvPr/>
        </p:nvSpPr>
        <p:spPr>
          <a:xfrm>
            <a:off x="946235" y="2796172"/>
            <a:ext cx="526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81FC03-FC80-B144-1D86-24DF1C31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18" y="3428999"/>
            <a:ext cx="5991544" cy="17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Timeline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19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109842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Objective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Data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Data Cleaning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Regression Analysis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Time-Series Forecast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Conclusion 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Conclusion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 </a:t>
            </a:r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1D5D6-7D93-BEB9-3F75-A2C67CC2CB7F}"/>
              </a:ext>
            </a:extLst>
          </p:cNvPr>
          <p:cNvSpPr txBox="1"/>
          <p:nvPr/>
        </p:nvSpPr>
        <p:spPr>
          <a:xfrm>
            <a:off x="6391654" y="1691640"/>
            <a:ext cx="4598079" cy="486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E513F-DCF4-43FD-2729-3577BE9F68F9}"/>
              </a:ext>
            </a:extLst>
          </p:cNvPr>
          <p:cNvSpPr txBox="1"/>
          <p:nvPr/>
        </p:nvSpPr>
        <p:spPr>
          <a:xfrm>
            <a:off x="6391654" y="1801368"/>
            <a:ext cx="4598079" cy="324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Maruti being top Notch selling car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 type of transmission sell more than Automatic​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sales are observed in new car models​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year 2017 sales numbers are high ​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Petrol and Diesel mode of fuel sales are high​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201BB-D3EF-3C2A-A3C2-5ED20637C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goal of this research is to create algorithms that anticipate automotive selling prices.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en-GB" sz="2000" dirty="0"/>
          </a:p>
          <a:p>
            <a:pPr rtl="0"/>
            <a:endParaRPr lang="en-GB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404" y="-572135"/>
            <a:ext cx="5833872" cy="2276856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2800" dirty="0"/>
              <a:t>Attributes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1704721"/>
            <a:ext cx="5833872" cy="4540631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Name : Name of the car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Brand : Producer of the car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Type : Version of the car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Selling price : Selling Price of the car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Km</a:t>
            </a:r>
            <a:r>
              <a:rPr lang="en-GB" sz="2000" dirty="0"/>
              <a:t> driven</a:t>
            </a:r>
            <a:r>
              <a:rPr lang="en-GB" sz="2000" dirty="0">
                <a:solidFill>
                  <a:schemeClr val="bg1"/>
                </a:solidFill>
              </a:rPr>
              <a:t> : Kilometres driven by the car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Fuel type : Type of the Fuel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Seller type : Seller who is individual or Dealer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Transmission : Automatic/Manual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000" dirty="0"/>
              <a:t>Owner : Number of previous owner of the car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838" y="2120265"/>
            <a:ext cx="9144000" cy="2340864"/>
          </a:xfrm>
        </p:spPr>
        <p:txBody>
          <a:bodyPr rtlCol="0">
            <a:normAutofit fontScale="90000"/>
          </a:bodyPr>
          <a:lstStyle/>
          <a:p>
            <a:pPr algn="l" rtl="0" fontAlgn="base"/>
            <a:r>
              <a:rPr lang="en-US" sz="2700" b="1" i="0" u="sng" dirty="0">
                <a:solidFill>
                  <a:srgbClr val="000000"/>
                </a:solidFill>
                <a:effectLst/>
                <a:latin typeface="Nunito" pitchFamily="2" charset="77"/>
              </a:rPr>
              <a:t>Data Cleaning and Transformation </a:t>
            </a:r>
            <a:r>
              <a:rPr lang="en-US" sz="1600" b="0" i="0" dirty="0">
                <a:solidFill>
                  <a:srgbClr val="C0791B"/>
                </a:solidFill>
                <a:effectLst/>
                <a:latin typeface="Nunito" pitchFamily="2" charset="77"/>
              </a:rPr>
              <a:t>​</a:t>
            </a:r>
            <a:br>
              <a:rPr lang="en-US" sz="1600" b="0" i="0" dirty="0">
                <a:solidFill>
                  <a:srgbClr val="C0791B"/>
                </a:solidFill>
                <a:effectLst/>
                <a:latin typeface="Nunito" pitchFamily="2" charset="77"/>
              </a:rPr>
            </a:br>
            <a:br>
              <a:rPr lang="en-US" sz="1600" b="0" i="0" dirty="0">
                <a:solidFill>
                  <a:srgbClr val="C0791B"/>
                </a:solidFill>
                <a:effectLst/>
                <a:latin typeface="Nunito" pitchFamily="2" charset="77"/>
              </a:rPr>
            </a:br>
            <a:br>
              <a:rPr lang="en-US" sz="1600" b="0" i="0" dirty="0">
                <a:solidFill>
                  <a:srgbClr val="C0791B"/>
                </a:solidFill>
                <a:effectLst/>
                <a:latin typeface="Arial" panose="020B0604020202020204" pitchFamily="34" charset="0"/>
              </a:rPr>
            </a:br>
            <a:r>
              <a:rPr lang="en-US" sz="1600" b="0" i="0" dirty="0">
                <a:solidFill>
                  <a:srgbClr val="C0791B"/>
                </a:solidFill>
                <a:effectLst/>
                <a:latin typeface="Nunito" pitchFamily="2" charset="77"/>
              </a:rPr>
              <a:t>​</a:t>
            </a:r>
            <a:br>
              <a:rPr lang="en-US" sz="1600" b="0" i="0" dirty="0">
                <a:solidFill>
                  <a:srgbClr val="C0791B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To Perform Data cleaning and Transformation operations</a:t>
            </a:r>
            <a:r>
              <a:rPr lang="en-US" sz="1800" b="0" i="0" dirty="0">
                <a:solidFill>
                  <a:srgbClr val="C0791B"/>
                </a:solidFill>
                <a:effectLst/>
                <a:latin typeface="Nunito" pitchFamily="2" charset="77"/>
              </a:rPr>
              <a:t>​</a:t>
            </a:r>
            <a:br>
              <a:rPr lang="en-US" sz="1800" b="0" i="0" dirty="0">
                <a:solidFill>
                  <a:srgbClr val="C0791B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C0791B"/>
                </a:solidFill>
                <a:effectLst/>
                <a:latin typeface="Nunito" pitchFamily="2" charset="77"/>
              </a:rPr>
              <a:t>​</a:t>
            </a:r>
            <a:br>
              <a:rPr lang="en-US" sz="1800" b="0" dirty="0">
                <a:solidFill>
                  <a:srgbClr val="C0791B"/>
                </a:solidFill>
                <a:latin typeface="Arial" panose="020B0604020202020204" pitchFamily="34" charset="0"/>
              </a:rPr>
            </a:b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1)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Nunito" pitchFamily="2" charset="77"/>
              </a:rPr>
              <a:t>Check the Duplicate values </a:t>
            </a:r>
            <a:br>
              <a:rPr lang="en-US" sz="1800" b="0" i="0" u="none" strike="noStrike" dirty="0">
                <a:solidFill>
                  <a:schemeClr val="tx1"/>
                </a:solidFill>
                <a:effectLst/>
                <a:latin typeface="Nunito" pitchFamily="2" charset="77"/>
              </a:rPr>
            </a:br>
            <a:r>
              <a:rPr lang="en-US" sz="1800" b="0" i="0" dirty="0">
                <a:solidFill>
                  <a:schemeClr val="tx1"/>
                </a:solidFill>
                <a:effectLst/>
                <a:latin typeface="Nunito" pitchFamily="2" charset="77"/>
              </a:rPr>
              <a:t>​</a:t>
            </a:r>
            <a:b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Nunito" pitchFamily="2" charset="77"/>
              </a:rPr>
              <a:t>Check the NA values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unito" pitchFamily="2" charset="77"/>
              </a:rPr>
              <a:t>​</a:t>
            </a:r>
            <a:br>
              <a:rPr lang="en-US" sz="1800" b="0" i="0" dirty="0">
                <a:solidFill>
                  <a:schemeClr val="tx1"/>
                </a:solidFill>
                <a:effectLst/>
                <a:latin typeface="Nunito" pitchFamily="2" charset="77"/>
              </a:rPr>
            </a:br>
            <a:b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Nunito" pitchFamily="2" charset="77"/>
              </a:rPr>
              <a:t>Missing data was replaced by Mean/Averages </a:t>
            </a:r>
            <a:b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7C4D659-9546-E119-43B5-2F76E679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33463"/>
            <a:ext cx="7772400" cy="4196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7AE01-2DEE-CED2-DA77-710AB19AD2E5}"/>
              </a:ext>
            </a:extLst>
          </p:cNvPr>
          <p:cNvSpPr txBox="1"/>
          <p:nvPr/>
        </p:nvSpPr>
        <p:spPr>
          <a:xfrm>
            <a:off x="1114425" y="457200"/>
            <a:ext cx="390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5818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2AD7BE-45B9-4EE1-96D8-41808713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6"/>
            <a:ext cx="10771632" cy="841248"/>
          </a:xfrm>
        </p:spPr>
        <p:txBody>
          <a:bodyPr>
            <a:normAutofit/>
          </a:bodyPr>
          <a:lstStyle/>
          <a:p>
            <a:r>
              <a:rPr lang="en-US" sz="2000" dirty="0"/>
              <a:t>Checking if dependent variable follows a Normal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E53BE-D6C4-9736-CBDB-6170023E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3984E-0F5C-0EA8-E938-5974BBB049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1731758"/>
            <a:ext cx="3739471" cy="455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817991-4217-0F0C-9EE2-83DC0F6C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5" y="1649976"/>
            <a:ext cx="3551380" cy="46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4B051F5-D54A-1986-727F-1256D443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60" y="1637403"/>
            <a:ext cx="4069725" cy="46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2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5DCA67-11EF-55E6-B136-C008290E356C}"/>
              </a:ext>
            </a:extLst>
          </p:cNvPr>
          <p:cNvSpPr txBox="1"/>
          <p:nvPr/>
        </p:nvSpPr>
        <p:spPr>
          <a:xfrm>
            <a:off x="2064544" y="117702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LINEARITY CHECK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B93039-97D4-153D-0CBC-7D8379CA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546356"/>
            <a:ext cx="6654800" cy="45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3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E2BBC53-4367-C914-A24F-CF1314A8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206374"/>
            <a:ext cx="3998032" cy="495288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590D5B8-DC68-10E4-9465-068693FB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9</a:t>
            </a:fld>
            <a:endParaRPr lang="en-GB" noProof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726905E-1061-A5B9-D776-8A42D240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01" y="1206373"/>
            <a:ext cx="4349151" cy="49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4E04AE96-62D8-B47F-F20E-260EF345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20" y="1206374"/>
            <a:ext cx="4211415" cy="495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10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{8FA93E3D-ECDA-1B43-B094-21F00837189F}tf16401378</Template>
  <TotalTime>505</TotalTime>
  <Words>339</Words>
  <Application>Microsoft Macintosh PowerPoint</Application>
  <PresentationFormat>Widescreen</PresentationFormat>
  <Paragraphs>95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</vt:lpstr>
      <vt:lpstr>Nunito</vt:lpstr>
      <vt:lpstr>Univers</vt:lpstr>
      <vt:lpstr>GradientUnivers</vt:lpstr>
      <vt:lpstr>STATS FOR BUSINESS ANALYTICS</vt:lpstr>
      <vt:lpstr>Agenda</vt:lpstr>
      <vt:lpstr>Objective</vt:lpstr>
      <vt:lpstr>Attributes</vt:lpstr>
      <vt:lpstr>Data Cleaning and Transformation ​   ​ To Perform Data cleaning and Transformation operations​ ​ 1) Check the Duplicate values  ​ 2) Check the NA values​  3) Missing data was replaced by Mean/Averages  </vt:lpstr>
      <vt:lpstr>PowerPoint Presentation</vt:lpstr>
      <vt:lpstr>Checking if dependent variable follows a Normal Distribution</vt:lpstr>
      <vt:lpstr>PowerPoint Presentation</vt:lpstr>
      <vt:lpstr>PowerPoint Presentation</vt:lpstr>
      <vt:lpstr>REGRESSION ANALYSIS</vt:lpstr>
      <vt:lpstr>Linear Regression</vt:lpstr>
      <vt:lpstr>MULTIPLE Linear Regression</vt:lpstr>
      <vt:lpstr> GOOD FIT OR NOT</vt:lpstr>
      <vt:lpstr> SIMPLE REGRESSION</vt:lpstr>
      <vt:lpstr>PowerPoint Presentation</vt:lpstr>
      <vt:lpstr>PowerPoint Presentation</vt:lpstr>
      <vt:lpstr>TIME SERIES FORECAST</vt:lpstr>
      <vt:lpstr>PowerPoint Presentation</vt:lpstr>
      <vt:lpstr>Timeline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STATS FOR BUSINESS ANALYTICS</dc:title>
  <dc:creator>siddanathi pujitha</dc:creator>
  <cp:lastModifiedBy>siddanathi pujitha</cp:lastModifiedBy>
  <cp:revision>4</cp:revision>
  <dcterms:created xsi:type="dcterms:W3CDTF">2022-12-10T19:50:09Z</dcterms:created>
  <dcterms:modified xsi:type="dcterms:W3CDTF">2022-12-11T04:24:27Z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